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57" r:id="rId2"/>
    <p:sldId id="325" r:id="rId3"/>
    <p:sldId id="259" r:id="rId4"/>
    <p:sldId id="262" r:id="rId5"/>
    <p:sldId id="267" r:id="rId6"/>
    <p:sldId id="269" r:id="rId7"/>
    <p:sldId id="291" r:id="rId8"/>
    <p:sldId id="264" r:id="rId9"/>
    <p:sldId id="292" r:id="rId10"/>
    <p:sldId id="293" r:id="rId11"/>
    <p:sldId id="321" r:id="rId12"/>
    <p:sldId id="316" r:id="rId13"/>
    <p:sldId id="273" r:id="rId14"/>
    <p:sldId id="317" r:id="rId15"/>
    <p:sldId id="318" r:id="rId16"/>
    <p:sldId id="320" r:id="rId17"/>
    <p:sldId id="319" r:id="rId18"/>
    <p:sldId id="296" r:id="rId19"/>
    <p:sldId id="300" r:id="rId20"/>
    <p:sldId id="301" r:id="rId21"/>
    <p:sldId id="302" r:id="rId22"/>
    <p:sldId id="303" r:id="rId23"/>
    <p:sldId id="310" r:id="rId24"/>
    <p:sldId id="315" r:id="rId25"/>
    <p:sldId id="323" r:id="rId26"/>
    <p:sldId id="32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97" autoAdjust="0"/>
    <p:restoredTop sz="94590"/>
  </p:normalViewPr>
  <p:slideViewPr>
    <p:cSldViewPr snapToGrid="0" snapToObjects="1">
      <p:cViewPr varScale="1">
        <p:scale>
          <a:sx n="85" d="100"/>
          <a:sy n="85" d="100"/>
        </p:scale>
        <p:origin x="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pn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0EB355-D322-4E82-8A7D-D6DDD7014CE3}" type="datetimeFigureOut">
              <a:rPr lang="en-SG" smtClean="0"/>
              <a:t>7/8/2017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535E16-92DE-4455-86B2-F3CA81CD2AC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6365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5B9D-081F-4060-83BF-2A07A5295613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91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0E401-35D4-4528-8948-675FDF340808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4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FDFFA-B8ED-4F50-A7B9-34492BC8A4A8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76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738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26DE-CA11-4E1D-BDA6-09BE0C6DF9AE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1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0746-F9A4-4D0D-8988-DECD4686D4DF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0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1628C-4C96-4957-AB13-48279A4233EC}" type="datetime1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60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B1566-A34E-4F65-9AA9-B6928D19D3A5}" type="datetime1">
              <a:rPr lang="en-US" smtClean="0"/>
              <a:t>8/7/2017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60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5C75B-E451-4890-9B15-BDD2C2441EB9}" type="datetime1">
              <a:rPr lang="en-US" smtClean="0"/>
              <a:t>8/7/2017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6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F0C26-8B6C-4560-B167-2A1130742DBD}" type="datetime1">
              <a:rPr lang="en-US" smtClean="0"/>
              <a:t>8/7/2017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3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445C-7038-4953-ADE1-D0B82FAC0302}" type="datetime1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78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F5D4C-B416-4C64-A944-AD1B5D13347B}" type="datetime1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29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79938-50F5-462B-9F42-9CD24BC63B99}" type="datetime1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F4619-F19A-E048-BC08-46ED4E2D9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83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hyperlink" Target="mailto:yeokm1@gmail.com" TargetMode="External"/><Relationship Id="rId7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yeokhengmeng.com/2017/07/repair-kopitiam-specialty-electrical-tools-part-2-short-circuit-limiter/" TargetMode="External"/><Relationship Id="rId5" Type="http://schemas.openxmlformats.org/officeDocument/2006/relationships/hyperlink" Target="http://yeokhengmeng.com/2016/05/repair-kopitiam-speciality-electrical-tools/" TargetMode="External"/><Relationship Id="rId10" Type="http://schemas.openxmlformats.org/officeDocument/2006/relationships/image" Target="../media/image5.jpg"/><Relationship Id="rId4" Type="http://schemas.openxmlformats.org/officeDocument/2006/relationships/hyperlink" Target="https://github.com/yeokm1/repair-kopitiam-training-and-equipment" TargetMode="External"/><Relationship Id="rId9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youtube.com/watch?v=h-DokWP5Ki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pU6cOnxy0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hyperlink" Target="https://www.youtube.com/watch?v=O4qB3WehqlA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Spie7baYFM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events/261629434317053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5977" y="49659"/>
            <a:ext cx="11572567" cy="708624"/>
          </a:xfrm>
        </p:spPr>
        <p:txBody>
          <a:bodyPr>
            <a:noAutofit/>
          </a:bodyPr>
          <a:lstStyle/>
          <a:p>
            <a:pPr algn="l"/>
            <a:r>
              <a:rPr lang="en-SG" sz="4400" dirty="0"/>
              <a:t>Repair </a:t>
            </a:r>
            <a:r>
              <a:rPr lang="en-SG" sz="4400" dirty="0" err="1"/>
              <a:t>Kopitiam</a:t>
            </a:r>
            <a:r>
              <a:rPr lang="en-SG" sz="4400" dirty="0"/>
              <a:t> Circuit Breaker Training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B649F-BA72-4D5B-9DE7-B85048FCABD7}" type="slidenum">
              <a:rPr lang="en-SG" smtClean="0"/>
              <a:t>1</a:t>
            </a:fld>
            <a:endParaRPr lang="en-SG"/>
          </a:p>
        </p:txBody>
      </p:sp>
      <p:sp>
        <p:nvSpPr>
          <p:cNvPr id="6" name="TextBox 5"/>
          <p:cNvSpPr txBox="1"/>
          <p:nvPr/>
        </p:nvSpPr>
        <p:spPr>
          <a:xfrm>
            <a:off x="0" y="6039726"/>
            <a:ext cx="2829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For Repair </a:t>
            </a:r>
            <a:r>
              <a:rPr lang="en-SG" dirty="0" err="1"/>
              <a:t>Kopitiam</a:t>
            </a:r>
            <a:r>
              <a:rPr lang="en-SG" dirty="0"/>
              <a:t> Training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801AE7-53BA-4C25-870E-42AB16F1C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93" y="3429001"/>
            <a:ext cx="3573171" cy="24448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6FC92A-01FB-4228-A904-67BA8A1AC779}"/>
              </a:ext>
            </a:extLst>
          </p:cNvPr>
          <p:cNvSpPr txBox="1"/>
          <p:nvPr/>
        </p:nvSpPr>
        <p:spPr>
          <a:xfrm>
            <a:off x="5396357" y="5609118"/>
            <a:ext cx="679564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1600" dirty="0"/>
              <a:t>By: Yeo Kheng Meng (</a:t>
            </a:r>
            <a:r>
              <a:rPr lang="en-SG" sz="1600" dirty="0">
                <a:hlinkClick r:id="rId3"/>
              </a:rPr>
              <a:t>yeokm1@gmail.com</a:t>
            </a:r>
            <a:r>
              <a:rPr lang="en-SG" sz="1600" dirty="0"/>
              <a:t>)</a:t>
            </a:r>
          </a:p>
          <a:p>
            <a:pPr algn="r"/>
            <a:r>
              <a:rPr lang="en-SG" sz="1200" dirty="0">
                <a:hlinkClick r:id="rId4"/>
              </a:rPr>
              <a:t>https://github.com/yeokm1/repair-kopitiam-training-and-equipment</a:t>
            </a:r>
            <a:endParaRPr lang="en-SG" sz="1200" dirty="0"/>
          </a:p>
          <a:p>
            <a:pPr algn="r"/>
            <a:r>
              <a:rPr lang="en-SG" sz="1200" dirty="0">
                <a:hlinkClick r:id="rId5"/>
              </a:rPr>
              <a:t>http://yeokhengmeng.com/2016/05/repair-kopitiam-speciality-electrical-tools/</a:t>
            </a:r>
            <a:endParaRPr lang="en-SG" sz="1200" dirty="0"/>
          </a:p>
          <a:p>
            <a:pPr algn="r"/>
            <a:r>
              <a:rPr lang="en-SG" sz="1200" dirty="0">
                <a:hlinkClick r:id="rId6"/>
              </a:rPr>
              <a:t>http://yeokhengmeng.com/2017/07/repair-kopitiam-specialty-electrical-tools-part-2-short-circuit-limiter/</a:t>
            </a:r>
            <a:endParaRPr lang="en-SG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1F97F-F58F-49AC-AF0F-2A19C1FDB6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177" y="732929"/>
            <a:ext cx="3787971" cy="25904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DD528C-4A87-48BC-9FB2-4C75668BE8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8198575" y="2124756"/>
            <a:ext cx="4999463" cy="18386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A63308-3E2B-414F-937D-AEA0F2ACC2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17562" y="732929"/>
            <a:ext cx="4191163" cy="25904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AD5468-F290-4278-8944-5F380A33BA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17562" y="3429001"/>
            <a:ext cx="3990618" cy="242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1958581" y="2703391"/>
            <a:ext cx="46732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8" idx="3"/>
          </p:cNvCxnSpPr>
          <p:nvPr/>
        </p:nvCxnSpPr>
        <p:spPr>
          <a:xfrm flipV="1">
            <a:off x="5148176" y="1856484"/>
            <a:ext cx="1459581" cy="5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endCxn id="48" idx="1"/>
          </p:cNvCxnSpPr>
          <p:nvPr/>
        </p:nvCxnSpPr>
        <p:spPr>
          <a:xfrm flipV="1">
            <a:off x="1941891" y="1861843"/>
            <a:ext cx="2577590" cy="103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39" y="101504"/>
            <a:ext cx="11655287" cy="873567"/>
          </a:xfrm>
        </p:spPr>
        <p:txBody>
          <a:bodyPr>
            <a:noAutofit/>
          </a:bodyPr>
          <a:lstStyle/>
          <a:p>
            <a:r>
              <a:rPr lang="en-US" sz="3600" dirty="0"/>
              <a:t>Residual Current Circuit Breaker with Overload Protection (RCBO)</a:t>
            </a:r>
            <a:endParaRPr lang="en-SG" sz="3600" dirty="0"/>
          </a:p>
        </p:txBody>
      </p:sp>
      <p:sp>
        <p:nvSpPr>
          <p:cNvPr id="43" name="Content Placeholder 2"/>
          <p:cNvSpPr>
            <a:spLocks noGrp="1"/>
          </p:cNvSpPr>
          <p:nvPr>
            <p:ph idx="1"/>
          </p:nvPr>
        </p:nvSpPr>
        <p:spPr>
          <a:xfrm>
            <a:off x="657150" y="5907351"/>
            <a:ext cx="8755810" cy="734871"/>
          </a:xfrm>
        </p:spPr>
        <p:txBody>
          <a:bodyPr/>
          <a:lstStyle/>
          <a:p>
            <a:r>
              <a:rPr lang="en-US" dirty="0"/>
              <a:t>RCBO = RCCB + MCB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10</a:t>
            </a:fld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5288321" y="1219845"/>
            <a:ext cx="2638872" cy="2884349"/>
          </a:xfrm>
          <a:prstGeom prst="round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b" anchorCtr="0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Kettle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944462" y="2663639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Neutral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525213" y="2003630"/>
            <a:ext cx="165089" cy="53694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6" name="Straight Connector 55"/>
          <p:cNvCxnSpPr/>
          <p:nvPr/>
        </p:nvCxnSpPr>
        <p:spPr>
          <a:xfrm>
            <a:off x="6607756" y="184081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607756" y="2545427"/>
            <a:ext cx="0" cy="15796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621445" y="1964307"/>
            <a:ext cx="680483" cy="66199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230V </a:t>
            </a:r>
          </a:p>
          <a:p>
            <a:pPr algn="ctr"/>
            <a:r>
              <a:rPr lang="en-SG" sz="1200" dirty="0"/>
              <a:t>AC ~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1961686" y="2626299"/>
            <a:ext cx="0" cy="950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1961686" y="1872201"/>
            <a:ext cx="0" cy="951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897252" y="1210559"/>
            <a:ext cx="117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Live</a:t>
            </a:r>
          </a:p>
        </p:txBody>
      </p:sp>
      <p:cxnSp>
        <p:nvCxnSpPr>
          <p:cNvPr id="64" name="Straight Connector 63"/>
          <p:cNvCxnSpPr/>
          <p:nvPr/>
        </p:nvCxnSpPr>
        <p:spPr>
          <a:xfrm>
            <a:off x="1941892" y="4939620"/>
            <a:ext cx="8253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cxnSpLocks/>
          </p:cNvCxnSpPr>
          <p:nvPr/>
        </p:nvCxnSpPr>
        <p:spPr>
          <a:xfrm flipV="1">
            <a:off x="1958582" y="3377520"/>
            <a:ext cx="3104" cy="17868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1844099" y="5164327"/>
            <a:ext cx="228964" cy="42970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8" name="TextBox 67"/>
          <p:cNvSpPr txBox="1"/>
          <p:nvPr/>
        </p:nvSpPr>
        <p:spPr>
          <a:xfrm>
            <a:off x="2073064" y="456725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Earth</a:t>
            </a:r>
          </a:p>
        </p:txBody>
      </p:sp>
      <p:cxnSp>
        <p:nvCxnSpPr>
          <p:cNvPr id="69" name="Straight Connector 68"/>
          <p:cNvCxnSpPr/>
          <p:nvPr/>
        </p:nvCxnSpPr>
        <p:spPr>
          <a:xfrm>
            <a:off x="1941891" y="3377520"/>
            <a:ext cx="33464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252370" y="3043017"/>
            <a:ext cx="130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Earth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47923" y="1663603"/>
            <a:ext cx="712332" cy="1135569"/>
          </a:xfrm>
          <a:prstGeom prst="rect">
            <a:avLst/>
          </a:prstGeom>
          <a:ln w="38100">
            <a:solidFill>
              <a:srgbClr val="00206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RCBO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5978148" y="1873429"/>
            <a:ext cx="0" cy="829962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49" idx="0"/>
          </p:cNvCxnSpPr>
          <p:nvPr/>
        </p:nvCxnSpPr>
        <p:spPr>
          <a:xfrm flipH="1">
            <a:off x="6607757" y="1219845"/>
            <a:ext cx="1" cy="652357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4519481" y="1720872"/>
            <a:ext cx="628694" cy="28194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Fuse</a:t>
            </a:r>
          </a:p>
        </p:txBody>
      </p:sp>
    </p:spTree>
    <p:extLst>
      <p:ext uri="{BB962C8B-B14F-4D97-AF65-F5344CB8AC3E}">
        <p14:creationId xmlns:p14="http://schemas.microsoft.com/office/powerpoint/2010/main" val="26004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024" y="-26070"/>
            <a:ext cx="8260081" cy="614384"/>
          </a:xfrm>
        </p:spPr>
        <p:txBody>
          <a:bodyPr>
            <a:normAutofit fontScale="90000"/>
          </a:bodyPr>
          <a:lstStyle/>
          <a:p>
            <a:r>
              <a:rPr lang="en-SG" sz="4000" dirty="0"/>
              <a:t>Blackout recovery procedure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81878" y="3897132"/>
            <a:ext cx="9886123" cy="2960868"/>
          </a:xfrm>
        </p:spPr>
        <p:txBody>
          <a:bodyPr>
            <a:normAutofit fontScale="92500" lnSpcReduction="10000"/>
          </a:bodyPr>
          <a:lstStyle/>
          <a:p>
            <a:r>
              <a:rPr lang="en-SG" dirty="0"/>
              <a:t>Why? </a:t>
            </a:r>
            <a:r>
              <a:rPr lang="en-SG" u="sng" dirty="0"/>
              <a:t>Overcurrent or earth-leakage detected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200" dirty="0"/>
              <a:t>Turn off every electrical device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200" dirty="0"/>
              <a:t>Flip breaker to ON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200" dirty="0"/>
              <a:t>Turn on ONE device at a time. If it trips again, you have found your spoilt device. </a:t>
            </a:r>
          </a:p>
          <a:p>
            <a:pPr lvl="1"/>
            <a:r>
              <a:rPr lang="en-SG" sz="1600" dirty="0"/>
              <a:t>Prioritise simple devices like lamps/ovens. </a:t>
            </a:r>
          </a:p>
          <a:p>
            <a:pPr lvl="1"/>
            <a:r>
              <a:rPr lang="en-SG" sz="1600" dirty="0"/>
              <a:t>Computers and refrigerators are sensitive to repeated power cycles.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200" dirty="0"/>
              <a:t>Unplug that spoilt appliance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200" dirty="0"/>
              <a:t>Flip breaker back on.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05" y="527056"/>
            <a:ext cx="4512003" cy="33700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38D2E-128E-4BB7-AEDC-917EE0E41F69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6170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757" y="89869"/>
            <a:ext cx="7886700" cy="612884"/>
          </a:xfrm>
        </p:spPr>
        <p:txBody>
          <a:bodyPr>
            <a:normAutofit fontScale="90000"/>
          </a:bodyPr>
          <a:lstStyle/>
          <a:p>
            <a:r>
              <a:rPr lang="en-SG" dirty="0"/>
              <a:t>Problem 1: Safety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857" y="5072844"/>
            <a:ext cx="10125406" cy="1657937"/>
          </a:xfrm>
        </p:spPr>
        <p:txBody>
          <a:bodyPr>
            <a:normAutofit fontScale="92500"/>
          </a:bodyPr>
          <a:lstStyle/>
          <a:p>
            <a:r>
              <a:rPr lang="en-SG" dirty="0"/>
              <a:t>Typical </a:t>
            </a:r>
            <a:r>
              <a:rPr lang="en-SG" dirty="0" err="1"/>
              <a:t>I</a:t>
            </a:r>
            <a:r>
              <a:rPr lang="en-SG" baseline="-25000" dirty="0" err="1"/>
              <a:t>△n</a:t>
            </a:r>
            <a:r>
              <a:rPr lang="en-SG" dirty="0"/>
              <a:t> = 30ma threshold for earth leakage which is still dangerous</a:t>
            </a:r>
          </a:p>
          <a:p>
            <a:r>
              <a:rPr lang="en-SG" dirty="0"/>
              <a:t>Balance between safety and nuisance trips</a:t>
            </a:r>
          </a:p>
          <a:p>
            <a:r>
              <a:rPr lang="en-SG" dirty="0"/>
              <a:t>But RK always deals with high-risk faulty appliances… </a:t>
            </a:r>
          </a:p>
          <a:p>
            <a:endParaRPr lang="en-SG" dirty="0"/>
          </a:p>
          <a:p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7917" y="1380997"/>
            <a:ext cx="4118997" cy="27361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62" y="853641"/>
            <a:ext cx="4381169" cy="40207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61046" y="2939122"/>
            <a:ext cx="1042987" cy="7086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3804033" y="1380997"/>
            <a:ext cx="3563884" cy="15839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3804033" y="3643208"/>
            <a:ext cx="3563884" cy="4739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1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9144" y="236532"/>
            <a:ext cx="7672856" cy="1111249"/>
          </a:xfrm>
        </p:spPr>
        <p:txBody>
          <a:bodyPr>
            <a:noAutofit/>
          </a:bodyPr>
          <a:lstStyle/>
          <a:p>
            <a:r>
              <a:rPr lang="en-SG" sz="3600" dirty="0"/>
              <a:t>Problem 2: Inaccessible onsite breaker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13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730771" y="1767818"/>
            <a:ext cx="7355212" cy="2217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000" dirty="0"/>
              <a:t>Circuit breaker inside locked electrical room</a:t>
            </a:r>
          </a:p>
          <a:p>
            <a:r>
              <a:rPr lang="en-SG" sz="2000" dirty="0"/>
              <a:t>Call </a:t>
            </a:r>
            <a:r>
              <a:rPr lang="fr-FR" sz="2000" dirty="0"/>
              <a:t>Essential Maintenance Service Unit (EMSU) to </a:t>
            </a:r>
            <a:r>
              <a:rPr lang="fr-FR" sz="2000" dirty="0" err="1"/>
              <a:t>unlock</a:t>
            </a:r>
            <a:endParaRPr lang="en-SG" sz="2000" dirty="0"/>
          </a:p>
          <a:p>
            <a:r>
              <a:rPr lang="en-SG" sz="2000" dirty="0"/>
              <a:t>30-60 mins response time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143" y="4405593"/>
            <a:ext cx="7513465" cy="20670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CFF676-96AD-4637-B8A0-03000FE7A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8" y="249237"/>
            <a:ext cx="4304855" cy="628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6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166" y="365126"/>
            <a:ext cx="10515600" cy="906114"/>
          </a:xfrm>
        </p:spPr>
        <p:txBody>
          <a:bodyPr/>
          <a:lstStyle/>
          <a:p>
            <a:r>
              <a:rPr lang="en-SG" dirty="0"/>
              <a:t>Problem 3:  Inconvenience of breaker trip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9276"/>
            <a:ext cx="10279566" cy="3729038"/>
          </a:xfrm>
        </p:spPr>
        <p:txBody>
          <a:bodyPr/>
          <a:lstStyle/>
          <a:p>
            <a:r>
              <a:rPr lang="en-SG" dirty="0"/>
              <a:t>Breaker trips affect the work of others </a:t>
            </a:r>
            <a:r>
              <a:rPr lang="en-SG" dirty="0" err="1"/>
              <a:t>eg</a:t>
            </a:r>
            <a:r>
              <a:rPr lang="en-SG" dirty="0"/>
              <a:t>. Sewing machine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3E99A-A6B0-40E1-8CE6-5160862EF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883" y="73959"/>
            <a:ext cx="10515600" cy="1091585"/>
          </a:xfrm>
        </p:spPr>
        <p:txBody>
          <a:bodyPr/>
          <a:lstStyle/>
          <a:p>
            <a:r>
              <a:rPr lang="en-SG" dirty="0"/>
              <a:t>Solution for RCCB earth-leakage trips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C62BE-D702-439C-9051-9C6EA6CB4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5040351"/>
            <a:ext cx="10515600" cy="1681123"/>
          </a:xfrm>
        </p:spPr>
        <p:txBody>
          <a:bodyPr>
            <a:normAutofit/>
          </a:bodyPr>
          <a:lstStyle/>
          <a:p>
            <a:r>
              <a:rPr lang="en-SG" dirty="0"/>
              <a:t>Increased safety due to more sensitive 10mA trip rating</a:t>
            </a:r>
          </a:p>
          <a:p>
            <a:r>
              <a:rPr lang="en-SG" dirty="0"/>
              <a:t>Isolates earth trips to this device, onsite breaker RCCB does not trip</a:t>
            </a:r>
          </a:p>
          <a:p>
            <a:r>
              <a:rPr lang="en-SG" dirty="0"/>
              <a:t>Demo video: </a:t>
            </a:r>
            <a:r>
              <a:rPr lang="en-SG" dirty="0">
                <a:hlinkClick r:id="rId2"/>
              </a:rPr>
              <a:t>https://www.youtube.com/watch?v=h-DokWP5Kic</a:t>
            </a: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2F4293-30E1-48D7-80B4-49015F43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7944AF-D5F6-4005-8F00-334075484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24" y="1165544"/>
            <a:ext cx="4850829" cy="33172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217E8F-7F04-4E6E-83E2-3D7FE05E4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743" y="1165544"/>
            <a:ext cx="5367151" cy="33172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9DBB99-AB1C-42D9-9F7E-3F497A7FE21E}"/>
              </a:ext>
            </a:extLst>
          </p:cNvPr>
          <p:cNvSpPr txBox="1"/>
          <p:nvPr/>
        </p:nvSpPr>
        <p:spPr>
          <a:xfrm>
            <a:off x="2067339" y="4452012"/>
            <a:ext cx="1014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 err="1"/>
              <a:t>Jurong</a:t>
            </a:r>
            <a:endParaRPr lang="en-SG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9E66B-4CBF-4D8F-ACE5-E7C1902079D4}"/>
              </a:ext>
            </a:extLst>
          </p:cNvPr>
          <p:cNvSpPr txBox="1"/>
          <p:nvPr/>
        </p:nvSpPr>
        <p:spPr>
          <a:xfrm>
            <a:off x="8447086" y="4436850"/>
            <a:ext cx="1372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Tampines</a:t>
            </a:r>
          </a:p>
        </p:txBody>
      </p:sp>
    </p:spTree>
    <p:extLst>
      <p:ext uri="{BB962C8B-B14F-4D97-AF65-F5344CB8AC3E}">
        <p14:creationId xmlns:p14="http://schemas.microsoft.com/office/powerpoint/2010/main" val="2674213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71" y="68561"/>
            <a:ext cx="7886700" cy="1033332"/>
          </a:xfrm>
        </p:spPr>
        <p:txBody>
          <a:bodyPr/>
          <a:lstStyle/>
          <a:p>
            <a:r>
              <a:rPr lang="en-SG" dirty="0"/>
              <a:t>RCBO trip status + Demo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775" y="1008138"/>
            <a:ext cx="3665272" cy="4907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32" y="1008138"/>
            <a:ext cx="3397995" cy="486070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38D2E-128E-4BB7-AEDC-917EE0E41F69}" type="slidenum">
              <a:rPr lang="en-SG" smtClean="0"/>
              <a:t>16</a:t>
            </a:fld>
            <a:endParaRPr lang="en-SG" dirty="0"/>
          </a:p>
        </p:txBody>
      </p:sp>
      <p:sp>
        <p:nvSpPr>
          <p:cNvPr id="9" name="TextBox 8"/>
          <p:cNvSpPr txBox="1"/>
          <p:nvPr/>
        </p:nvSpPr>
        <p:spPr>
          <a:xfrm>
            <a:off x="341696" y="6099793"/>
            <a:ext cx="4998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Earth trip: Switch and blue tab is down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18628" y="6077247"/>
            <a:ext cx="4466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Overload trip: Only switch is down</a:t>
            </a:r>
          </a:p>
        </p:txBody>
      </p:sp>
    </p:spTree>
    <p:extLst>
      <p:ext uri="{BB962C8B-B14F-4D97-AF65-F5344CB8AC3E}">
        <p14:creationId xmlns:p14="http://schemas.microsoft.com/office/powerpoint/2010/main" val="552488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E7DE6-A7B7-45C4-A42F-BA69EF138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278"/>
            <a:ext cx="10515600" cy="850358"/>
          </a:xfrm>
        </p:spPr>
        <p:txBody>
          <a:bodyPr/>
          <a:lstStyle/>
          <a:p>
            <a:r>
              <a:rPr lang="en-SG" dirty="0"/>
              <a:t>Solution for MCB short-circuit trips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BB50F-E1AD-4632-A9AB-78D2953F8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9E3387-BF24-416D-91C7-1335F62A7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51" y="885636"/>
            <a:ext cx="4607715" cy="31526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6C95BC-29A1-4D22-BB67-FC1D4AF1B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982" y="885636"/>
            <a:ext cx="5194826" cy="31526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E19492-12B8-44BA-9B90-374AD7DB2E38}"/>
              </a:ext>
            </a:extLst>
          </p:cNvPr>
          <p:cNvSpPr txBox="1"/>
          <p:nvPr/>
        </p:nvSpPr>
        <p:spPr>
          <a:xfrm>
            <a:off x="2362861" y="3978580"/>
            <a:ext cx="1014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 err="1"/>
              <a:t>Jurong</a:t>
            </a:r>
            <a:endParaRPr lang="en-SG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235729-6C81-461B-82F1-CACF971957AB}"/>
              </a:ext>
            </a:extLst>
          </p:cNvPr>
          <p:cNvSpPr txBox="1"/>
          <p:nvPr/>
        </p:nvSpPr>
        <p:spPr>
          <a:xfrm>
            <a:off x="8436149" y="4015526"/>
            <a:ext cx="1372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Tampines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97B9AF-2C5E-4C69-AC8C-437CC2A04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09" y="5040351"/>
            <a:ext cx="11480800" cy="1681123"/>
          </a:xfrm>
        </p:spPr>
        <p:txBody>
          <a:bodyPr>
            <a:normAutofit/>
          </a:bodyPr>
          <a:lstStyle/>
          <a:p>
            <a:r>
              <a:rPr lang="en-SG" dirty="0"/>
              <a:t>Isolates short-circuits to this device, onsite breaker MCB should trip lesser</a:t>
            </a:r>
          </a:p>
        </p:txBody>
      </p:sp>
    </p:spTree>
    <p:extLst>
      <p:ext uri="{BB962C8B-B14F-4D97-AF65-F5344CB8AC3E}">
        <p14:creationId xmlns:p14="http://schemas.microsoft.com/office/powerpoint/2010/main" val="3220242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BA2D1-3DAB-4957-BB8A-5EAB1EC4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014" y="1819973"/>
            <a:ext cx="11158331" cy="4718939"/>
          </a:xfrm>
        </p:spPr>
        <p:txBody>
          <a:bodyPr>
            <a:normAutofit fontScale="77500" lnSpcReduction="20000"/>
          </a:bodyPr>
          <a:lstStyle/>
          <a:p>
            <a:r>
              <a:rPr lang="en-SG" dirty="0"/>
              <a:t>Video URL: </a:t>
            </a:r>
            <a:r>
              <a:rPr lang="en-SG" dirty="0">
                <a:hlinkClick r:id="rId2"/>
              </a:rPr>
              <a:t>https://www.youtube.com/watch?v=VpU6cOnxy0s</a:t>
            </a:r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20 seconds </a:t>
            </a:r>
            <a:r>
              <a:rPr lang="en-SG" dirty="0" err="1"/>
              <a:t>startup</a:t>
            </a:r>
            <a:r>
              <a:rPr lang="en-SG" dirty="0"/>
              <a:t> time to let current measurement settle. Notice the left relay is kept off till </a:t>
            </a:r>
            <a:r>
              <a:rPr lang="en-SG" dirty="0" err="1"/>
              <a:t>startup</a:t>
            </a:r>
            <a:r>
              <a:rPr lang="en-SG" dirty="0"/>
              <a:t> is done.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Turn on a lamp: There is a 1 second delay between turning on the lamp and the second relay being turned on. Also notice the display backlight turns on and the buzzer buzzes once.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Turn off the lamp: The display backlight turns off immediately and the buzzer buzzes twice.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Repeat steps 2 and 3 for the hair dryer. Notice the motor sound is lower during the 1 second period.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Short circuit with a cable with its live and neutral pins shorted. The moment the switch is turned on, the device cuts off power to the outgoing socket. The buzzer also buzzes for a long 2 seconds. Notice the onsite MCB in the room did not trip as the device is still on.</a:t>
            </a:r>
          </a:p>
          <a:p>
            <a:pPr marL="514350" indent="-514350">
              <a:buFont typeface="+mj-lt"/>
              <a:buAutoNum type="arabicPeriod"/>
            </a:pPr>
            <a:r>
              <a:rPr lang="en-SG" dirty="0"/>
              <a:t>Reset the device with just a simple button press.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04A4C-53C5-4410-9B1B-1AE7AF97A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5480D2-6231-400F-8365-DBB11B0B85E2}"/>
              </a:ext>
            </a:extLst>
          </p:cNvPr>
          <p:cNvSpPr txBox="1">
            <a:spLocks/>
          </p:cNvSpPr>
          <p:nvPr/>
        </p:nvSpPr>
        <p:spPr>
          <a:xfrm>
            <a:off x="195469" y="119960"/>
            <a:ext cx="10515600" cy="893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dirty="0"/>
              <a:t>Solution to prevent MCB trip (Demo)</a:t>
            </a:r>
          </a:p>
        </p:txBody>
      </p:sp>
    </p:spTree>
    <p:extLst>
      <p:ext uri="{BB962C8B-B14F-4D97-AF65-F5344CB8AC3E}">
        <p14:creationId xmlns:p14="http://schemas.microsoft.com/office/powerpoint/2010/main" val="63187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3B16-0519-4B9E-B49F-BB73E06A9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92" y="0"/>
            <a:ext cx="10515600" cy="1325563"/>
          </a:xfrm>
        </p:spPr>
        <p:txBody>
          <a:bodyPr/>
          <a:lstStyle/>
          <a:p>
            <a:r>
              <a:rPr lang="en-SG" dirty="0"/>
              <a:t>Behaviour State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F1318-52B7-4D63-BF04-E13DA0E5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092" y="4837400"/>
            <a:ext cx="10515600" cy="1884075"/>
          </a:xfrm>
        </p:spPr>
        <p:txBody>
          <a:bodyPr>
            <a:normAutofit/>
          </a:bodyPr>
          <a:lstStyle/>
          <a:p>
            <a:r>
              <a:rPr lang="en-SG" dirty="0"/>
              <a:t>MCB Relay</a:t>
            </a:r>
          </a:p>
          <a:p>
            <a:r>
              <a:rPr lang="en-SG" dirty="0"/>
              <a:t>Bypass Relay</a:t>
            </a:r>
          </a:p>
          <a:p>
            <a:r>
              <a:rPr lang="en-SG" dirty="0"/>
              <a:t>10-ohm resistor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6317F-BCB9-4C14-A763-3404A7C4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B8F10-535B-406C-8174-0BBAA3F0C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91" y="1149842"/>
            <a:ext cx="9982802" cy="3215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20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781" y="209440"/>
            <a:ext cx="4890983" cy="763500"/>
          </a:xfrm>
        </p:spPr>
        <p:txBody>
          <a:bodyPr>
            <a:normAutofit fontScale="90000"/>
          </a:bodyPr>
          <a:lstStyle/>
          <a:p>
            <a:r>
              <a:rPr lang="en-SG" dirty="0"/>
              <a:t>About myself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781" y="1163782"/>
            <a:ext cx="10451274" cy="5369539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SG" dirty="0"/>
              <a:t>Volunteered in RK since Mar 2015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endParaRPr lang="en-SG" dirty="0"/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SG" dirty="0"/>
              <a:t>2015 NUS Computer Science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SG" dirty="0"/>
              <a:t>IoT Engineer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SG" dirty="0"/>
              <a:t>Singapore Power Digital Technology (since Sept 2016)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81" y="2443739"/>
            <a:ext cx="6398311" cy="2072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211" y="28502"/>
            <a:ext cx="5371443" cy="35921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36211" y="3664968"/>
            <a:ext cx="411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RK #2: 8 Mar 2015 @ </a:t>
            </a:r>
            <a:r>
              <a:rPr lang="en-SG" dirty="0" err="1"/>
              <a:t>Blk</a:t>
            </a:r>
            <a:r>
              <a:rPr lang="en-SG" dirty="0"/>
              <a:t> 425 </a:t>
            </a:r>
            <a:r>
              <a:rPr lang="en-SG" dirty="0" err="1"/>
              <a:t>Jurong</a:t>
            </a:r>
            <a:r>
              <a:rPr lang="en-SG" dirty="0"/>
              <a:t> West</a:t>
            </a:r>
          </a:p>
        </p:txBody>
      </p:sp>
    </p:spTree>
    <p:extLst>
      <p:ext uri="{BB962C8B-B14F-4D97-AF65-F5344CB8AC3E}">
        <p14:creationId xmlns:p14="http://schemas.microsoft.com/office/powerpoint/2010/main" val="231329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3B16-0519-4B9E-B49F-BB73E06A9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92" y="0"/>
            <a:ext cx="10515600" cy="1325563"/>
          </a:xfrm>
        </p:spPr>
        <p:txBody>
          <a:bodyPr/>
          <a:lstStyle/>
          <a:p>
            <a:r>
              <a:rPr lang="en-SG" dirty="0"/>
              <a:t>Behaviour State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F1318-52B7-4D63-BF04-E13DA0E5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092" y="4837400"/>
            <a:ext cx="10515600" cy="1884075"/>
          </a:xfrm>
        </p:spPr>
        <p:txBody>
          <a:bodyPr>
            <a:normAutofit/>
          </a:bodyPr>
          <a:lstStyle/>
          <a:p>
            <a:r>
              <a:rPr lang="en-SG" dirty="0"/>
              <a:t>MCB Relay Closed</a:t>
            </a:r>
          </a:p>
          <a:p>
            <a:r>
              <a:rPr lang="en-SG" dirty="0"/>
              <a:t>Bypass Relay Open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6317F-BCB9-4C14-A763-3404A7C4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B8F10-535B-406C-8174-0BBAA3F0C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91" y="1149842"/>
            <a:ext cx="9982802" cy="3215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FA0B5C-590B-41C8-87A3-B04AB9BF67B4}"/>
              </a:ext>
            </a:extLst>
          </p:cNvPr>
          <p:cNvSpPr/>
          <p:nvPr/>
        </p:nvSpPr>
        <p:spPr>
          <a:xfrm>
            <a:off x="3895107" y="2584253"/>
            <a:ext cx="807522" cy="2137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793004F-DB39-44AD-A759-231996762ADE}"/>
              </a:ext>
            </a:extLst>
          </p:cNvPr>
          <p:cNvSpPr/>
          <p:nvPr/>
        </p:nvSpPr>
        <p:spPr>
          <a:xfrm>
            <a:off x="6246421" y="2187799"/>
            <a:ext cx="855023" cy="4275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220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F1318-52B7-4D63-BF04-E13DA0E5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092" y="4837400"/>
            <a:ext cx="10515600" cy="1884075"/>
          </a:xfrm>
        </p:spPr>
        <p:txBody>
          <a:bodyPr>
            <a:normAutofit/>
          </a:bodyPr>
          <a:lstStyle/>
          <a:p>
            <a:r>
              <a:rPr lang="en-SG" dirty="0"/>
              <a:t>Appliance connected and 1 second of no short circuit</a:t>
            </a:r>
          </a:p>
          <a:p>
            <a:r>
              <a:rPr lang="en-SG" dirty="0"/>
              <a:t>Bypass Relay closes -&gt; Full current</a:t>
            </a:r>
          </a:p>
          <a:p>
            <a:r>
              <a:rPr lang="en-SG" dirty="0"/>
              <a:t>If appliance turns off, go back to State 0</a:t>
            </a:r>
          </a:p>
          <a:p>
            <a:endParaRPr lang="en-SG" dirty="0"/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6317F-BCB9-4C14-A763-3404A7C4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B8F10-535B-406C-8174-0BBAA3F0C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91" y="1149842"/>
            <a:ext cx="9982802" cy="3215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FA0B5C-590B-41C8-87A3-B04AB9BF67B4}"/>
              </a:ext>
            </a:extLst>
          </p:cNvPr>
          <p:cNvSpPr/>
          <p:nvPr/>
        </p:nvSpPr>
        <p:spPr>
          <a:xfrm>
            <a:off x="3895107" y="2584253"/>
            <a:ext cx="807522" cy="2137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CF1607-5789-496C-AB9C-0EC31D7986B7}"/>
              </a:ext>
            </a:extLst>
          </p:cNvPr>
          <p:cNvSpPr/>
          <p:nvPr/>
        </p:nvSpPr>
        <p:spPr>
          <a:xfrm>
            <a:off x="6339445" y="3413547"/>
            <a:ext cx="807522" cy="2137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9F00CAA-F4EF-49AA-BE08-76C95E7D4877}"/>
              </a:ext>
            </a:extLst>
          </p:cNvPr>
          <p:cNvSpPr/>
          <p:nvPr/>
        </p:nvSpPr>
        <p:spPr>
          <a:xfrm>
            <a:off x="6291944" y="2867725"/>
            <a:ext cx="855023" cy="4275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87FF229-6C77-4C63-BD27-436564656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92" y="0"/>
            <a:ext cx="10515600" cy="1325563"/>
          </a:xfrm>
        </p:spPr>
        <p:txBody>
          <a:bodyPr/>
          <a:lstStyle/>
          <a:p>
            <a:r>
              <a:rPr lang="en-SG" dirty="0"/>
              <a:t>Behaviour State 2a</a:t>
            </a:r>
          </a:p>
        </p:txBody>
      </p:sp>
    </p:spTree>
    <p:extLst>
      <p:ext uri="{BB962C8B-B14F-4D97-AF65-F5344CB8AC3E}">
        <p14:creationId xmlns:p14="http://schemas.microsoft.com/office/powerpoint/2010/main" val="26626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F1318-52B7-4D63-BF04-E13DA0E5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092" y="4837400"/>
            <a:ext cx="10515600" cy="1884075"/>
          </a:xfrm>
        </p:spPr>
        <p:txBody>
          <a:bodyPr>
            <a:normAutofit/>
          </a:bodyPr>
          <a:lstStyle/>
          <a:p>
            <a:r>
              <a:rPr lang="en-SG" dirty="0"/>
              <a:t>If short circuit happens, MCB relay opens</a:t>
            </a:r>
          </a:p>
          <a:p>
            <a:r>
              <a:rPr lang="en-SG" dirty="0"/>
              <a:t>MCB relay closes only if user resets the system</a:t>
            </a:r>
          </a:p>
          <a:p>
            <a:pPr marL="514350" indent="-51435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6317F-BCB9-4C14-A763-3404A7C4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B8F10-535B-406C-8174-0BBAA3F0C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91" y="1149842"/>
            <a:ext cx="9982802" cy="3215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090A13-6830-46E8-B22A-1B5710E53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92" y="0"/>
            <a:ext cx="10515600" cy="1325563"/>
          </a:xfrm>
        </p:spPr>
        <p:txBody>
          <a:bodyPr/>
          <a:lstStyle/>
          <a:p>
            <a:r>
              <a:rPr lang="en-SG" dirty="0"/>
              <a:t>Behaviour State 2b</a:t>
            </a:r>
          </a:p>
        </p:txBody>
      </p:sp>
    </p:spTree>
    <p:extLst>
      <p:ext uri="{BB962C8B-B14F-4D97-AF65-F5344CB8AC3E}">
        <p14:creationId xmlns:p14="http://schemas.microsoft.com/office/powerpoint/2010/main" val="55759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AF2F-978E-419B-8E69-4C251232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146" y="280290"/>
            <a:ext cx="10515600" cy="1018424"/>
          </a:xfrm>
        </p:spPr>
        <p:txBody>
          <a:bodyPr/>
          <a:lstStyle/>
          <a:p>
            <a:r>
              <a:rPr lang="en-SG" dirty="0"/>
              <a:t>Resistor Overheat Alert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775EA-E721-4779-B983-75390A026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61115"/>
            <a:ext cx="10515600" cy="1860360"/>
          </a:xfrm>
        </p:spPr>
        <p:txBody>
          <a:bodyPr>
            <a:normAutofit lnSpcReduction="10000"/>
          </a:bodyPr>
          <a:lstStyle/>
          <a:p>
            <a:r>
              <a:rPr lang="en-SG" dirty="0"/>
              <a:t>70°C buzzer/blink warning</a:t>
            </a:r>
          </a:p>
          <a:p>
            <a:r>
              <a:rPr lang="en-SG" dirty="0"/>
              <a:t>85°C function ceased till temperature &lt; 70°C </a:t>
            </a:r>
          </a:p>
          <a:p>
            <a:r>
              <a:rPr lang="en-SG" dirty="0"/>
              <a:t>Video URL: </a:t>
            </a:r>
            <a:r>
              <a:rPr lang="en-SG" dirty="0">
                <a:hlinkClick r:id="rId2"/>
              </a:rPr>
              <a:t>https://www.youtube.com/watch?v=O4qB3WehqlA</a:t>
            </a:r>
            <a:endParaRPr lang="en-SG" dirty="0"/>
          </a:p>
          <a:p>
            <a:r>
              <a:rPr lang="en-SG" dirty="0"/>
              <a:t>Should not happen under normal cases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48A23-7F36-4E02-87A8-8932A0C94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7FB1AD-8237-49D4-9174-57A455565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104" y="1455044"/>
            <a:ext cx="5239281" cy="308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54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1B85A-33F6-4116-8339-18882045E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64" y="162236"/>
            <a:ext cx="10515600" cy="784717"/>
          </a:xfrm>
        </p:spPr>
        <p:txBody>
          <a:bodyPr/>
          <a:lstStyle/>
          <a:p>
            <a:r>
              <a:rPr lang="en-SG" dirty="0"/>
              <a:t>System weakness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10DC3-E3FB-4E41-AE22-241CAEDB3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488" y="5129784"/>
            <a:ext cx="10878312" cy="1591690"/>
          </a:xfrm>
        </p:spPr>
        <p:txBody>
          <a:bodyPr>
            <a:normAutofit/>
          </a:bodyPr>
          <a:lstStyle/>
          <a:p>
            <a:r>
              <a:rPr lang="en-SG" dirty="0"/>
              <a:t>Short Circuit after Resistor has been bypassed</a:t>
            </a:r>
          </a:p>
          <a:p>
            <a:r>
              <a:rPr lang="en-SG" dirty="0"/>
              <a:t>Multiple downstream appliances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D86DE-3114-4133-B4BF-6E48F9ED4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89BAC9-BB2D-45A9-872E-7927A43B4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91" y="1149842"/>
            <a:ext cx="9982802" cy="3215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C73E4D-097B-4D9E-B768-8B292366F31F}"/>
              </a:ext>
            </a:extLst>
          </p:cNvPr>
          <p:cNvSpPr/>
          <p:nvPr/>
        </p:nvSpPr>
        <p:spPr>
          <a:xfrm>
            <a:off x="3895107" y="2584253"/>
            <a:ext cx="807522" cy="2137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D2F86E-0C9D-496F-A7C2-5FF4CF132048}"/>
              </a:ext>
            </a:extLst>
          </p:cNvPr>
          <p:cNvSpPr/>
          <p:nvPr/>
        </p:nvSpPr>
        <p:spPr>
          <a:xfrm>
            <a:off x="6339445" y="3413547"/>
            <a:ext cx="807522" cy="21375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2302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091" y="-6946"/>
            <a:ext cx="9254259" cy="744146"/>
          </a:xfrm>
        </p:spPr>
        <p:txBody>
          <a:bodyPr>
            <a:normAutofit/>
          </a:bodyPr>
          <a:lstStyle/>
          <a:p>
            <a:r>
              <a:rPr lang="en-SG" dirty="0"/>
              <a:t>Test for Earth Leakage without tripping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25</a:t>
            </a:fld>
            <a:endParaRPr lang="en-US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28" y="710953"/>
            <a:ext cx="9632186" cy="354235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07164" y="4441452"/>
            <a:ext cx="9145958" cy="22949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3400" b="1" dirty="0"/>
              <a:t>anti-trip-earth-leakage-detector</a:t>
            </a:r>
          </a:p>
          <a:p>
            <a:r>
              <a:rPr lang="en-SG" dirty="0"/>
              <a:t>Shows blue LED on earth fault without breaker trip</a:t>
            </a:r>
          </a:p>
          <a:p>
            <a:pPr lvl="1"/>
            <a:r>
              <a:rPr lang="en-SG" dirty="0"/>
              <a:t>Does not interrupt the work of others</a:t>
            </a:r>
          </a:p>
          <a:p>
            <a:pPr lvl="1"/>
            <a:r>
              <a:rPr lang="en-SG" dirty="0"/>
              <a:t>Preserves lifespan of RCBO</a:t>
            </a:r>
          </a:p>
          <a:p>
            <a:r>
              <a:rPr lang="en-SG" dirty="0"/>
              <a:t>Familiarise with usage instructions beforehand</a:t>
            </a:r>
          </a:p>
          <a:p>
            <a:r>
              <a:rPr lang="en-SG" dirty="0"/>
              <a:t>Demo video: </a:t>
            </a:r>
            <a:r>
              <a:rPr lang="en-SG" dirty="0">
                <a:hlinkClick r:id="rId3"/>
              </a:rPr>
              <a:t>https://www.youtube.com/watch?v=tSpie7baYFM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71109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1E9A4-EC4A-441F-A475-F3CC48F3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If you want to know more?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D6C5F-DE1C-4779-B24E-1BF050D46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About the short circuit limiter</a:t>
            </a:r>
          </a:p>
          <a:p>
            <a:r>
              <a:rPr lang="en-SG" dirty="0" err="1"/>
              <a:t>Hackware</a:t>
            </a:r>
            <a:r>
              <a:rPr lang="en-SG" dirty="0"/>
              <a:t> v3.4</a:t>
            </a:r>
          </a:p>
          <a:p>
            <a:pPr lvl="1"/>
            <a:r>
              <a:rPr lang="en-SG" dirty="0"/>
              <a:t>7.30pm, Wed, 6 Sept 2017</a:t>
            </a:r>
          </a:p>
          <a:p>
            <a:pPr lvl="1"/>
            <a:r>
              <a:rPr lang="en-SG" dirty="0"/>
              <a:t>Design and Engineering Laboratory, NUS High School</a:t>
            </a:r>
          </a:p>
          <a:p>
            <a:pPr lvl="1"/>
            <a:r>
              <a:rPr lang="en-SG" dirty="0">
                <a:hlinkClick r:id="rId2"/>
              </a:rPr>
              <a:t>https://www.facebook.com/events/261629434317053/</a:t>
            </a:r>
            <a:endParaRPr lang="en-SG" dirty="0"/>
          </a:p>
          <a:p>
            <a:pPr lvl="1"/>
            <a:endParaRPr lang="en-SG" dirty="0"/>
          </a:p>
          <a:p>
            <a:r>
              <a:rPr lang="en-SG" dirty="0"/>
              <a:t>NOT COMPULSORY!!!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01F781-7B5B-4FB0-9631-269D89DE9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21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Knowledge Recap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Problems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302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903" y="1857411"/>
            <a:ext cx="3502990" cy="3812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89" y="15878"/>
            <a:ext cx="8664095" cy="1015806"/>
          </a:xfrm>
        </p:spPr>
        <p:txBody>
          <a:bodyPr/>
          <a:lstStyle/>
          <a:p>
            <a:r>
              <a:rPr lang="en-SG" dirty="0"/>
              <a:t>Inside the 3-pin mains plug (BS1363)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38D2E-128E-4BB7-AEDC-917EE0E41F69}" type="slidenum">
              <a:rPr lang="en-SG" smtClean="0"/>
              <a:t>4</a:t>
            </a:fld>
            <a:endParaRPr lang="en-SG"/>
          </a:p>
        </p:txBody>
      </p:sp>
      <p:sp>
        <p:nvSpPr>
          <p:cNvPr id="4" name="TextBox 3"/>
          <p:cNvSpPr txBox="1"/>
          <p:nvPr/>
        </p:nvSpPr>
        <p:spPr>
          <a:xfrm>
            <a:off x="541347" y="890588"/>
            <a:ext cx="70973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u="sng" dirty="0"/>
              <a:t>Earth</a:t>
            </a:r>
          </a:p>
          <a:p>
            <a:r>
              <a:rPr lang="en-SG" dirty="0">
                <a:solidFill>
                  <a:srgbClr val="FFC000"/>
                </a:solidFill>
              </a:rPr>
              <a:t>Yellow</a:t>
            </a:r>
            <a:r>
              <a:rPr lang="en-SG" dirty="0"/>
              <a:t>/</a:t>
            </a:r>
            <a:r>
              <a:rPr lang="en-SG" dirty="0">
                <a:solidFill>
                  <a:schemeClr val="accent6"/>
                </a:solidFill>
              </a:rPr>
              <a:t>Green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Connects to appliance’s external case, protects user from electric shock</a:t>
            </a:r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2838466" y="1960435"/>
            <a:ext cx="2888158" cy="439155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0191" y="5363955"/>
            <a:ext cx="61367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u="sng" dirty="0"/>
              <a:t>Neutral</a:t>
            </a:r>
          </a:p>
          <a:p>
            <a:r>
              <a:rPr lang="en-SG" dirty="0">
                <a:solidFill>
                  <a:srgbClr val="0070C0"/>
                </a:solidFill>
              </a:rPr>
              <a:t>Blue/</a:t>
            </a:r>
            <a:r>
              <a:rPr lang="en-SG" dirty="0"/>
              <a:t>Black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Completes the circuit to generator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Tied to ground at power distribution box to ensure stable 0V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1325105" y="3944319"/>
            <a:ext cx="3657392" cy="1419637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</p:cNvCxnSpPr>
          <p:nvPr/>
        </p:nvCxnSpPr>
        <p:spPr>
          <a:xfrm flipH="1" flipV="1">
            <a:off x="6436936" y="3591828"/>
            <a:ext cx="3102271" cy="1768309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614025" y="5069618"/>
            <a:ext cx="20121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u="sng" dirty="0"/>
              <a:t>Live</a:t>
            </a:r>
          </a:p>
          <a:p>
            <a:r>
              <a:rPr lang="en-SG" dirty="0">
                <a:solidFill>
                  <a:schemeClr val="accent2">
                    <a:lumMod val="75000"/>
                  </a:schemeClr>
                </a:solidFill>
              </a:rPr>
              <a:t>Brown/</a:t>
            </a:r>
            <a:r>
              <a:rPr lang="en-SG" dirty="0">
                <a:solidFill>
                  <a:srgbClr val="FF0000"/>
                </a:solidFill>
              </a:rPr>
              <a:t>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Source of power</a:t>
            </a:r>
          </a:p>
          <a:p>
            <a:endParaRPr lang="en-S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24330" y="1842771"/>
            <a:ext cx="24782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u="sng" dirty="0"/>
              <a:t>Fuse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Blows on overcurrent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Usually 13A</a:t>
            </a:r>
          </a:p>
        </p:txBody>
      </p:sp>
      <p:cxnSp>
        <p:nvCxnSpPr>
          <p:cNvPr id="14" name="Straight Arrow Connector 13"/>
          <p:cNvCxnSpPr>
            <a:cxnSpLocks/>
            <a:stCxn id="12" idx="1"/>
          </p:cNvCxnSpPr>
          <p:nvPr/>
        </p:nvCxnSpPr>
        <p:spPr>
          <a:xfrm flipH="1">
            <a:off x="7258346" y="2304436"/>
            <a:ext cx="2065984" cy="190309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07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8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Connector 45"/>
          <p:cNvCxnSpPr>
            <a:stCxn id="13" idx="3"/>
          </p:cNvCxnSpPr>
          <p:nvPr/>
        </p:nvCxnSpPr>
        <p:spPr>
          <a:xfrm>
            <a:off x="5148176" y="2795292"/>
            <a:ext cx="1459581" cy="60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1958581" y="3648271"/>
            <a:ext cx="46732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571" y="253485"/>
            <a:ext cx="8804582" cy="873567"/>
          </a:xfrm>
        </p:spPr>
        <p:txBody>
          <a:bodyPr/>
          <a:lstStyle/>
          <a:p>
            <a:r>
              <a:rPr lang="en-SG" dirty="0"/>
              <a:t>Earth connections: Normal operation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5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509626" y="1935121"/>
            <a:ext cx="414635" cy="7389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Oval 15"/>
          <p:cNvSpPr/>
          <p:nvPr/>
        </p:nvSpPr>
        <p:spPr>
          <a:xfrm>
            <a:off x="8470817" y="1384346"/>
            <a:ext cx="492250" cy="48213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Rectangle 18"/>
          <p:cNvSpPr/>
          <p:nvPr/>
        </p:nvSpPr>
        <p:spPr>
          <a:xfrm rot="3065409">
            <a:off x="7954448" y="1808399"/>
            <a:ext cx="205204" cy="6014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 21"/>
          <p:cNvSpPr/>
          <p:nvPr/>
        </p:nvSpPr>
        <p:spPr>
          <a:xfrm rot="18639749">
            <a:off x="9239966" y="1795643"/>
            <a:ext cx="254752" cy="6453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 22"/>
          <p:cNvSpPr/>
          <p:nvPr/>
        </p:nvSpPr>
        <p:spPr>
          <a:xfrm rot="656420">
            <a:off x="8335753" y="2772801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Rectangle 24"/>
          <p:cNvSpPr/>
          <p:nvPr/>
        </p:nvSpPr>
        <p:spPr>
          <a:xfrm rot="20897953">
            <a:off x="8904500" y="2769088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5" name="Rounded Rectangle 44"/>
          <p:cNvSpPr/>
          <p:nvPr/>
        </p:nvSpPr>
        <p:spPr>
          <a:xfrm>
            <a:off x="5288321" y="2164725"/>
            <a:ext cx="2638872" cy="2884349"/>
          </a:xfrm>
          <a:prstGeom prst="round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b" anchorCtr="0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Kettle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252371" y="3325905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Neutral</a:t>
            </a:r>
          </a:p>
        </p:txBody>
      </p:sp>
      <p:cxnSp>
        <p:nvCxnSpPr>
          <p:cNvPr id="49" name="Straight Connector 48"/>
          <p:cNvCxnSpPr/>
          <p:nvPr/>
        </p:nvCxnSpPr>
        <p:spPr>
          <a:xfrm>
            <a:off x="1941892" y="5884500"/>
            <a:ext cx="8253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975273" y="551213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Earth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525213" y="2948510"/>
            <a:ext cx="165089" cy="53694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2" name="Straight Connector 51"/>
          <p:cNvCxnSpPr/>
          <p:nvPr/>
        </p:nvCxnSpPr>
        <p:spPr>
          <a:xfrm>
            <a:off x="6607756" y="278569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607756" y="3490307"/>
            <a:ext cx="0" cy="15796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1621445" y="2909187"/>
            <a:ext cx="680483" cy="66199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230V </a:t>
            </a:r>
          </a:p>
          <a:p>
            <a:pPr algn="ctr"/>
            <a:r>
              <a:rPr lang="en-SG" sz="1200" dirty="0"/>
              <a:t>AC ~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1961686" y="3571179"/>
            <a:ext cx="0" cy="950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961686" y="2817081"/>
            <a:ext cx="0" cy="951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856622" y="2470628"/>
            <a:ext cx="117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Live</a:t>
            </a:r>
          </a:p>
        </p:txBody>
      </p:sp>
      <p:cxnSp>
        <p:nvCxnSpPr>
          <p:cNvPr id="58" name="Straight Connector 57"/>
          <p:cNvCxnSpPr>
            <a:cxnSpLocks/>
            <a:stCxn id="59" idx="0"/>
          </p:cNvCxnSpPr>
          <p:nvPr/>
        </p:nvCxnSpPr>
        <p:spPr>
          <a:xfrm flipV="1">
            <a:off x="1958581" y="4322400"/>
            <a:ext cx="3105" cy="17868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Down Arrow 58"/>
          <p:cNvSpPr/>
          <p:nvPr/>
        </p:nvSpPr>
        <p:spPr>
          <a:xfrm>
            <a:off x="1844099" y="6109207"/>
            <a:ext cx="228964" cy="42970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0" name="Straight Connector 59"/>
          <p:cNvCxnSpPr/>
          <p:nvPr/>
        </p:nvCxnSpPr>
        <p:spPr>
          <a:xfrm flipV="1">
            <a:off x="9039564" y="3606898"/>
            <a:ext cx="0" cy="227760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1941891" y="4322400"/>
            <a:ext cx="33464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2252370" y="3987897"/>
            <a:ext cx="130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Earth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519481" y="2654322"/>
            <a:ext cx="628694" cy="28194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Fuse</a:t>
            </a:r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1941891" y="2785694"/>
            <a:ext cx="2577590" cy="156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93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 animBg="1"/>
      <p:bldP spid="22" grpId="0" animBg="1"/>
      <p:bldP spid="23" grpId="0" animBg="1"/>
      <p:bldP spid="25" grpId="0" animBg="1"/>
      <p:bldP spid="45" grpId="0" animBg="1"/>
      <p:bldP spid="48" grpId="0"/>
      <p:bldP spid="50" grpId="0"/>
      <p:bldP spid="51" grpId="0" animBg="1"/>
      <p:bldP spid="57" grpId="0"/>
      <p:bldP spid="59" grpId="0" animBg="1"/>
      <p:bldP spid="6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1958581" y="3648271"/>
            <a:ext cx="46732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76" idx="3"/>
          </p:cNvCxnSpPr>
          <p:nvPr/>
        </p:nvCxnSpPr>
        <p:spPr>
          <a:xfrm>
            <a:off x="5148176" y="2795292"/>
            <a:ext cx="1459581" cy="60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571" y="253485"/>
            <a:ext cx="8804582" cy="873567"/>
          </a:xfrm>
        </p:spPr>
        <p:txBody>
          <a:bodyPr/>
          <a:lstStyle/>
          <a:p>
            <a:r>
              <a:rPr lang="en-SG" dirty="0"/>
              <a:t>Live wire touches case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6</a:t>
            </a:fld>
            <a:endParaRPr lang="en-US"/>
          </a:p>
        </p:txBody>
      </p:sp>
      <p:cxnSp>
        <p:nvCxnSpPr>
          <p:cNvPr id="15" name="Straight Connector 14"/>
          <p:cNvCxnSpPr>
            <a:stCxn id="49" idx="0"/>
          </p:cNvCxnSpPr>
          <p:nvPr/>
        </p:nvCxnSpPr>
        <p:spPr>
          <a:xfrm flipH="1">
            <a:off x="6607757" y="2164724"/>
            <a:ext cx="1" cy="6463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509626" y="1935121"/>
            <a:ext cx="414635" cy="7389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Oval 18"/>
          <p:cNvSpPr/>
          <p:nvPr/>
        </p:nvSpPr>
        <p:spPr>
          <a:xfrm>
            <a:off x="8470817" y="1384346"/>
            <a:ext cx="492250" cy="48213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 21"/>
          <p:cNvSpPr/>
          <p:nvPr/>
        </p:nvSpPr>
        <p:spPr>
          <a:xfrm rot="3065409">
            <a:off x="7954448" y="1808399"/>
            <a:ext cx="205204" cy="6014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 22"/>
          <p:cNvSpPr/>
          <p:nvPr/>
        </p:nvSpPr>
        <p:spPr>
          <a:xfrm rot="18639749">
            <a:off x="9239966" y="1795643"/>
            <a:ext cx="254752" cy="6453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Rectangle 24"/>
          <p:cNvSpPr/>
          <p:nvPr/>
        </p:nvSpPr>
        <p:spPr>
          <a:xfrm rot="656420">
            <a:off x="8335753" y="2772801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 25"/>
          <p:cNvSpPr/>
          <p:nvPr/>
        </p:nvSpPr>
        <p:spPr>
          <a:xfrm rot="20897953">
            <a:off x="8904500" y="2769088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ight Arrow 2"/>
          <p:cNvSpPr/>
          <p:nvPr/>
        </p:nvSpPr>
        <p:spPr>
          <a:xfrm rot="10800000">
            <a:off x="5703059" y="2260871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ight Arrow 26"/>
          <p:cNvSpPr/>
          <p:nvPr/>
        </p:nvSpPr>
        <p:spPr>
          <a:xfrm rot="10800000">
            <a:off x="4263198" y="3987897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Right Arrow 27"/>
          <p:cNvSpPr/>
          <p:nvPr/>
        </p:nvSpPr>
        <p:spPr>
          <a:xfrm rot="5400000">
            <a:off x="5228846" y="3521013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Rounded Rectangle 48"/>
          <p:cNvSpPr/>
          <p:nvPr/>
        </p:nvSpPr>
        <p:spPr>
          <a:xfrm>
            <a:off x="5288321" y="2164725"/>
            <a:ext cx="2638872" cy="2884349"/>
          </a:xfrm>
          <a:prstGeom prst="round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b" anchorCtr="0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Kettle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252371" y="3325905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Neutral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525213" y="2948510"/>
            <a:ext cx="165089" cy="53694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6" name="Straight Connector 55"/>
          <p:cNvCxnSpPr/>
          <p:nvPr/>
        </p:nvCxnSpPr>
        <p:spPr>
          <a:xfrm>
            <a:off x="6607756" y="278569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607756" y="3490307"/>
            <a:ext cx="0" cy="15796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621445" y="2909187"/>
            <a:ext cx="680483" cy="66199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230V </a:t>
            </a:r>
          </a:p>
          <a:p>
            <a:pPr algn="ctr"/>
            <a:r>
              <a:rPr lang="en-SG" sz="1200" dirty="0"/>
              <a:t>AC ~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1961686" y="3571179"/>
            <a:ext cx="0" cy="950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1941892" y="5884500"/>
            <a:ext cx="8253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1844099" y="6109207"/>
            <a:ext cx="228964" cy="42970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9039564" y="3606898"/>
            <a:ext cx="0" cy="227760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1941891" y="4322400"/>
            <a:ext cx="33464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252370" y="3987897"/>
            <a:ext cx="130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Earth</a:t>
            </a:r>
          </a:p>
        </p:txBody>
      </p:sp>
      <p:cxnSp>
        <p:nvCxnSpPr>
          <p:cNvPr id="73" name="Straight Connector 72"/>
          <p:cNvCxnSpPr/>
          <p:nvPr/>
        </p:nvCxnSpPr>
        <p:spPr>
          <a:xfrm>
            <a:off x="6607756" y="278569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1961686" y="2817081"/>
            <a:ext cx="0" cy="951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856622" y="2470628"/>
            <a:ext cx="117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Live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519481" y="2654322"/>
            <a:ext cx="628694" cy="28194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Fuse</a:t>
            </a:r>
          </a:p>
        </p:txBody>
      </p:sp>
      <p:cxnSp>
        <p:nvCxnSpPr>
          <p:cNvPr id="77" name="Straight Connector 76"/>
          <p:cNvCxnSpPr/>
          <p:nvPr/>
        </p:nvCxnSpPr>
        <p:spPr>
          <a:xfrm flipV="1">
            <a:off x="1941891" y="2785694"/>
            <a:ext cx="2577590" cy="156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4525603" y="2244345"/>
            <a:ext cx="63019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66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Right Arrow 37"/>
          <p:cNvSpPr/>
          <p:nvPr/>
        </p:nvSpPr>
        <p:spPr>
          <a:xfrm rot="16200000">
            <a:off x="6541629" y="2423061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9" name="TextBox 38"/>
          <p:cNvSpPr txBox="1"/>
          <p:nvPr/>
        </p:nvSpPr>
        <p:spPr>
          <a:xfrm>
            <a:off x="1975273" y="551213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Earth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849DA7-8CC1-4D22-894F-2A70256757A0}"/>
              </a:ext>
            </a:extLst>
          </p:cNvPr>
          <p:cNvCxnSpPr>
            <a:cxnSpLocks/>
          </p:cNvCxnSpPr>
          <p:nvPr/>
        </p:nvCxnSpPr>
        <p:spPr>
          <a:xfrm flipV="1">
            <a:off x="1958581" y="4322400"/>
            <a:ext cx="3105" cy="17868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12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7" grpId="0" animBg="1"/>
      <p:bldP spid="28" grpId="0" animBg="1"/>
      <p:bldP spid="80" grpId="0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1958581" y="3648271"/>
            <a:ext cx="46732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148176" y="2795292"/>
            <a:ext cx="1459581" cy="60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571" y="253485"/>
            <a:ext cx="8804582" cy="873567"/>
          </a:xfrm>
        </p:spPr>
        <p:txBody>
          <a:bodyPr/>
          <a:lstStyle/>
          <a:p>
            <a:r>
              <a:rPr lang="en-SG" dirty="0"/>
              <a:t>What if there is no Earth wire?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7</a:t>
            </a:fld>
            <a:endParaRPr lang="en-US"/>
          </a:p>
        </p:txBody>
      </p:sp>
      <p:cxnSp>
        <p:nvCxnSpPr>
          <p:cNvPr id="15" name="Straight Connector 14"/>
          <p:cNvCxnSpPr>
            <a:stCxn id="49" idx="0"/>
          </p:cNvCxnSpPr>
          <p:nvPr/>
        </p:nvCxnSpPr>
        <p:spPr>
          <a:xfrm flipH="1">
            <a:off x="6607757" y="2164724"/>
            <a:ext cx="1" cy="6463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509626" y="1935121"/>
            <a:ext cx="414635" cy="738963"/>
          </a:xfrm>
          <a:prstGeom prst="rect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Oval 18"/>
          <p:cNvSpPr/>
          <p:nvPr/>
        </p:nvSpPr>
        <p:spPr>
          <a:xfrm>
            <a:off x="8470817" y="1384346"/>
            <a:ext cx="492250" cy="482132"/>
          </a:xfrm>
          <a:prstGeom prst="ellipse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 21"/>
          <p:cNvSpPr/>
          <p:nvPr/>
        </p:nvSpPr>
        <p:spPr>
          <a:xfrm rot="3065409">
            <a:off x="7954448" y="1808399"/>
            <a:ext cx="205204" cy="601488"/>
          </a:xfrm>
          <a:prstGeom prst="rect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 22"/>
          <p:cNvSpPr/>
          <p:nvPr/>
        </p:nvSpPr>
        <p:spPr>
          <a:xfrm rot="18639749">
            <a:off x="9239966" y="1795643"/>
            <a:ext cx="254752" cy="645378"/>
          </a:xfrm>
          <a:prstGeom prst="rect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Rectangle 24"/>
          <p:cNvSpPr/>
          <p:nvPr/>
        </p:nvSpPr>
        <p:spPr>
          <a:xfrm rot="656420">
            <a:off x="8335753" y="2772801"/>
            <a:ext cx="270128" cy="837009"/>
          </a:xfrm>
          <a:prstGeom prst="rect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 25"/>
          <p:cNvSpPr/>
          <p:nvPr/>
        </p:nvSpPr>
        <p:spPr>
          <a:xfrm rot="20897953">
            <a:off x="8904500" y="2769088"/>
            <a:ext cx="270128" cy="837009"/>
          </a:xfrm>
          <a:prstGeom prst="rect">
            <a:avLst/>
          </a:prstGeom>
          <a:solidFill>
            <a:srgbClr val="FF0000"/>
          </a:solidFill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ight Arrow 2"/>
          <p:cNvSpPr/>
          <p:nvPr/>
        </p:nvSpPr>
        <p:spPr>
          <a:xfrm>
            <a:off x="6982869" y="2212970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ight Arrow 26"/>
          <p:cNvSpPr/>
          <p:nvPr/>
        </p:nvSpPr>
        <p:spPr>
          <a:xfrm rot="10800000">
            <a:off x="7340792" y="5530732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Right Arrow 27"/>
          <p:cNvSpPr/>
          <p:nvPr/>
        </p:nvSpPr>
        <p:spPr>
          <a:xfrm rot="5400000">
            <a:off x="9039401" y="4612330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Rounded Rectangle 48"/>
          <p:cNvSpPr/>
          <p:nvPr/>
        </p:nvSpPr>
        <p:spPr>
          <a:xfrm>
            <a:off x="5288321" y="2164725"/>
            <a:ext cx="2638872" cy="2884349"/>
          </a:xfrm>
          <a:prstGeom prst="round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b" anchorCtr="0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Kettle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252371" y="3325905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Neutral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525213" y="2948510"/>
            <a:ext cx="165089" cy="53694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6" name="Straight Connector 55"/>
          <p:cNvCxnSpPr/>
          <p:nvPr/>
        </p:nvCxnSpPr>
        <p:spPr>
          <a:xfrm>
            <a:off x="6607756" y="278569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607756" y="3490307"/>
            <a:ext cx="0" cy="15796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621445" y="2909187"/>
            <a:ext cx="680483" cy="66199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230V </a:t>
            </a:r>
          </a:p>
          <a:p>
            <a:pPr algn="ctr"/>
            <a:r>
              <a:rPr lang="en-SG" sz="1200" dirty="0"/>
              <a:t>AC ~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1961686" y="3571179"/>
            <a:ext cx="0" cy="950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1941892" y="5884500"/>
            <a:ext cx="8253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1844099" y="6109207"/>
            <a:ext cx="228964" cy="42970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9039564" y="3606898"/>
            <a:ext cx="0" cy="227760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ight Arrow 70"/>
          <p:cNvSpPr/>
          <p:nvPr/>
        </p:nvSpPr>
        <p:spPr>
          <a:xfrm rot="10800000">
            <a:off x="4153981" y="5530732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4" name="TextBox 33"/>
          <p:cNvSpPr txBox="1"/>
          <p:nvPr/>
        </p:nvSpPr>
        <p:spPr>
          <a:xfrm>
            <a:off x="1856622" y="2470628"/>
            <a:ext cx="117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Live</a:t>
            </a: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1941891" y="2785694"/>
            <a:ext cx="2577590" cy="156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4519481" y="2654322"/>
            <a:ext cx="628694" cy="28194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Fuse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1961686" y="2817081"/>
            <a:ext cx="0" cy="951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975273" y="551213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Earth</a:t>
            </a:r>
          </a:p>
        </p:txBody>
      </p:sp>
      <p:sp>
        <p:nvSpPr>
          <p:cNvPr id="40" name="Right Arrow 39"/>
          <p:cNvSpPr/>
          <p:nvPr/>
        </p:nvSpPr>
        <p:spPr>
          <a:xfrm>
            <a:off x="3288986" y="2425220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Right Arrow 40"/>
          <p:cNvSpPr/>
          <p:nvPr/>
        </p:nvSpPr>
        <p:spPr>
          <a:xfrm>
            <a:off x="5663539" y="2440177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Right Arrow 41"/>
          <p:cNvSpPr/>
          <p:nvPr/>
        </p:nvSpPr>
        <p:spPr>
          <a:xfrm rot="16200000">
            <a:off x="6551268" y="2440177"/>
            <a:ext cx="526312" cy="28463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90B53D-63FF-4A37-BB58-0B2ADA23AF2A}"/>
              </a:ext>
            </a:extLst>
          </p:cNvPr>
          <p:cNvCxnSpPr>
            <a:cxnSpLocks/>
          </p:cNvCxnSpPr>
          <p:nvPr/>
        </p:nvCxnSpPr>
        <p:spPr>
          <a:xfrm flipV="1">
            <a:off x="1958581" y="5884500"/>
            <a:ext cx="0" cy="2247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81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2" grpId="0" animBg="1"/>
      <p:bldP spid="23" grpId="0" animBg="1"/>
      <p:bldP spid="25" grpId="0" animBg="1"/>
      <p:bldP spid="26" grpId="0" animBg="1"/>
      <p:bldP spid="3" grpId="0" animBg="1"/>
      <p:bldP spid="27" grpId="0" animBg="1"/>
      <p:bldP spid="28" grpId="0" animBg="1"/>
      <p:bldP spid="71" grpId="0" animBg="1"/>
      <p:bldP spid="40" grpId="0" animBg="1"/>
      <p:bldP spid="41" grpId="0" animBg="1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569" y="7682"/>
            <a:ext cx="7886700" cy="597121"/>
          </a:xfrm>
        </p:spPr>
        <p:txBody>
          <a:bodyPr>
            <a:normAutofit fontScale="90000"/>
          </a:bodyPr>
          <a:lstStyle/>
          <a:p>
            <a:r>
              <a:rPr lang="en-SG" dirty="0"/>
              <a:t>MCB + RCCB Circuit Breakers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125" y="949389"/>
            <a:ext cx="5876475" cy="438922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700106" y="2578004"/>
            <a:ext cx="2504267" cy="145949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MCB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248868" y="2591759"/>
            <a:ext cx="772412" cy="1445739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RCCB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8666" y="5668114"/>
            <a:ext cx="4541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u="sng" dirty="0">
                <a:solidFill>
                  <a:srgbClr val="FF0000"/>
                </a:solidFill>
              </a:rPr>
              <a:t>Miniature Circuit Breakers (MCBs)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Breaks the circuit on overcurrent </a:t>
            </a:r>
            <a:r>
              <a:rPr lang="en-SG" sz="1600" dirty="0" err="1"/>
              <a:t>eg</a:t>
            </a:r>
            <a:r>
              <a:rPr lang="en-SG" sz="1600" dirty="0"/>
              <a:t>. short circuit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48321" y="5383187"/>
            <a:ext cx="55827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rgbClr val="00B0F0"/>
                </a:solidFill>
              </a:rPr>
              <a:t>Residual Current Circuit Breaker (RCCB)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What it does? </a:t>
            </a:r>
            <a:r>
              <a:rPr lang="en-SG" sz="1600" dirty="0"/>
              <a:t>Breaks the circuit on earth 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Cause: </a:t>
            </a:r>
            <a:r>
              <a:rPr lang="en-US" sz="1600" dirty="0"/>
              <a:t>Current leakage </a:t>
            </a:r>
            <a:r>
              <a:rPr lang="en-SG" sz="1600" dirty="0"/>
              <a:t>to Earth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When?: </a:t>
            </a:r>
            <a:r>
              <a:rPr lang="en-US" sz="1600" dirty="0"/>
              <a:t>Breaks when current difference between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(|live| - |neutral|)&gt; 30mA threshold</a:t>
            </a:r>
          </a:p>
        </p:txBody>
      </p:sp>
    </p:spTree>
    <p:extLst>
      <p:ext uri="{BB962C8B-B14F-4D97-AF65-F5344CB8AC3E}">
        <p14:creationId xmlns:p14="http://schemas.microsoft.com/office/powerpoint/2010/main" val="73331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1958581" y="2703391"/>
            <a:ext cx="46732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8" idx="3"/>
          </p:cNvCxnSpPr>
          <p:nvPr/>
        </p:nvCxnSpPr>
        <p:spPr>
          <a:xfrm flipV="1">
            <a:off x="5148176" y="1856484"/>
            <a:ext cx="1459581" cy="5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endCxn id="48" idx="1"/>
          </p:cNvCxnSpPr>
          <p:nvPr/>
        </p:nvCxnSpPr>
        <p:spPr>
          <a:xfrm flipV="1">
            <a:off x="1941891" y="1861843"/>
            <a:ext cx="2577590" cy="115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9939"/>
            <a:ext cx="8804582" cy="873567"/>
          </a:xfrm>
        </p:spPr>
        <p:txBody>
          <a:bodyPr/>
          <a:lstStyle/>
          <a:p>
            <a:r>
              <a:rPr lang="en-SG" dirty="0"/>
              <a:t>Circuit breaker arrangement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F4619-F19A-E048-BC08-46ED4E2D9E67}" type="slidenum">
              <a:rPr lang="en-US" smtClean="0"/>
              <a:t>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509626" y="990241"/>
            <a:ext cx="414635" cy="7389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Oval 18"/>
          <p:cNvSpPr/>
          <p:nvPr/>
        </p:nvSpPr>
        <p:spPr>
          <a:xfrm>
            <a:off x="8470817" y="439466"/>
            <a:ext cx="492250" cy="48213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 21"/>
          <p:cNvSpPr/>
          <p:nvPr/>
        </p:nvSpPr>
        <p:spPr>
          <a:xfrm rot="3065409">
            <a:off x="7954448" y="863519"/>
            <a:ext cx="205204" cy="6014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 22"/>
          <p:cNvSpPr/>
          <p:nvPr/>
        </p:nvSpPr>
        <p:spPr>
          <a:xfrm rot="18639749">
            <a:off x="9239966" y="850763"/>
            <a:ext cx="254752" cy="6453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Rectangle 24"/>
          <p:cNvSpPr/>
          <p:nvPr/>
        </p:nvSpPr>
        <p:spPr>
          <a:xfrm rot="656420">
            <a:off x="8335753" y="1827921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 25"/>
          <p:cNvSpPr/>
          <p:nvPr/>
        </p:nvSpPr>
        <p:spPr>
          <a:xfrm rot="20897953">
            <a:off x="8904500" y="1824208"/>
            <a:ext cx="270128" cy="8370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Rounded Rectangle 48"/>
          <p:cNvSpPr/>
          <p:nvPr/>
        </p:nvSpPr>
        <p:spPr>
          <a:xfrm>
            <a:off x="5288321" y="1219845"/>
            <a:ext cx="2638872" cy="2884349"/>
          </a:xfrm>
          <a:prstGeom prst="round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b" anchorCtr="0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Kettle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944462" y="2663639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Neutral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525213" y="2003630"/>
            <a:ext cx="165089" cy="53694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6" name="Straight Connector 55"/>
          <p:cNvCxnSpPr/>
          <p:nvPr/>
        </p:nvCxnSpPr>
        <p:spPr>
          <a:xfrm>
            <a:off x="6607756" y="1840815"/>
            <a:ext cx="0" cy="157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607756" y="2545427"/>
            <a:ext cx="0" cy="15796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621445" y="1964307"/>
            <a:ext cx="680483" cy="66199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200" dirty="0"/>
              <a:t>230V </a:t>
            </a:r>
          </a:p>
          <a:p>
            <a:pPr algn="ctr"/>
            <a:r>
              <a:rPr lang="en-SG" sz="1200" dirty="0"/>
              <a:t>AC ~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1961686" y="2626299"/>
            <a:ext cx="0" cy="950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1961686" y="1872201"/>
            <a:ext cx="0" cy="951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897252" y="1210559"/>
            <a:ext cx="117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Live</a:t>
            </a:r>
          </a:p>
        </p:txBody>
      </p:sp>
      <p:cxnSp>
        <p:nvCxnSpPr>
          <p:cNvPr id="64" name="Straight Connector 63"/>
          <p:cNvCxnSpPr/>
          <p:nvPr/>
        </p:nvCxnSpPr>
        <p:spPr>
          <a:xfrm>
            <a:off x="1941892" y="4939620"/>
            <a:ext cx="825366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1844099" y="5164327"/>
            <a:ext cx="228964" cy="42970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9039564" y="2662018"/>
            <a:ext cx="0" cy="227760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073064" y="456725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Earth</a:t>
            </a:r>
          </a:p>
        </p:txBody>
      </p:sp>
      <p:cxnSp>
        <p:nvCxnSpPr>
          <p:cNvPr id="69" name="Straight Connector 68"/>
          <p:cNvCxnSpPr/>
          <p:nvPr/>
        </p:nvCxnSpPr>
        <p:spPr>
          <a:xfrm>
            <a:off x="1941891" y="3377520"/>
            <a:ext cx="334643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252370" y="3043017"/>
            <a:ext cx="130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Mains Earth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47923" y="1663603"/>
            <a:ext cx="712332" cy="1135569"/>
          </a:xfrm>
          <a:prstGeom prst="rect">
            <a:avLst/>
          </a:prstGeom>
          <a:ln w="38100">
            <a:solidFill>
              <a:srgbClr val="00206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RCCB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5681" y="1687448"/>
            <a:ext cx="626999" cy="350432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MCB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5978148" y="1873429"/>
            <a:ext cx="0" cy="829962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49" idx="0"/>
          </p:cNvCxnSpPr>
          <p:nvPr/>
        </p:nvCxnSpPr>
        <p:spPr>
          <a:xfrm flipH="1">
            <a:off x="6607757" y="1219845"/>
            <a:ext cx="1" cy="652357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4519481" y="1720872"/>
            <a:ext cx="628694" cy="28194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Fuse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4EE787-4DC7-48DC-BB0C-2659C2329E11}"/>
              </a:ext>
            </a:extLst>
          </p:cNvPr>
          <p:cNvSpPr txBox="1"/>
          <p:nvPr/>
        </p:nvSpPr>
        <p:spPr>
          <a:xfrm>
            <a:off x="338666" y="5668114"/>
            <a:ext cx="4541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u="sng" dirty="0">
                <a:solidFill>
                  <a:srgbClr val="FF0000"/>
                </a:solidFill>
              </a:rPr>
              <a:t>Miniature Circuit Breakers (MCBs)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Breaks the circuit on overcurrent </a:t>
            </a:r>
            <a:r>
              <a:rPr lang="en-SG" sz="1600" dirty="0" err="1"/>
              <a:t>eg</a:t>
            </a:r>
            <a:r>
              <a:rPr lang="en-SG" sz="1600" dirty="0"/>
              <a:t>. short circuit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51FEEF-5296-4E2A-9B96-1C21050A541B}"/>
              </a:ext>
            </a:extLst>
          </p:cNvPr>
          <p:cNvSpPr txBox="1"/>
          <p:nvPr/>
        </p:nvSpPr>
        <p:spPr>
          <a:xfrm>
            <a:off x="6548321" y="5383187"/>
            <a:ext cx="55827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rgbClr val="00B0F0"/>
                </a:solidFill>
              </a:rPr>
              <a:t>Residual Current Circuit Breaker (RCCB)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b="1" dirty="0"/>
              <a:t>What it does? </a:t>
            </a:r>
            <a:r>
              <a:rPr lang="en-SG" sz="1600" dirty="0"/>
              <a:t>Breaks the circuit on earth 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Cause: </a:t>
            </a:r>
            <a:r>
              <a:rPr lang="en-US" sz="1600" dirty="0"/>
              <a:t>Current leakage </a:t>
            </a:r>
            <a:r>
              <a:rPr lang="en-SG" sz="1600" dirty="0"/>
              <a:t>to Earth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When?: </a:t>
            </a:r>
            <a:r>
              <a:rPr lang="en-US" sz="1600" dirty="0"/>
              <a:t>Breaks when current difference between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|live – neutral|&gt; 30mA threshold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182C23A-7006-4BF8-9666-9E674BF1296B}"/>
              </a:ext>
            </a:extLst>
          </p:cNvPr>
          <p:cNvCxnSpPr>
            <a:cxnSpLocks/>
          </p:cNvCxnSpPr>
          <p:nvPr/>
        </p:nvCxnSpPr>
        <p:spPr>
          <a:xfrm flipV="1">
            <a:off x="1951952" y="3364268"/>
            <a:ext cx="3105" cy="178680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28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42" grpId="0"/>
      <p:bldP spid="4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2795</TotalTime>
  <Words>1011</Words>
  <Application>Microsoft Office PowerPoint</Application>
  <PresentationFormat>Widescreen</PresentationFormat>
  <Paragraphs>205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Repair Kopitiam Circuit Breaker Training</vt:lpstr>
      <vt:lpstr>About myself</vt:lpstr>
      <vt:lpstr>Agenda</vt:lpstr>
      <vt:lpstr>Inside the 3-pin mains plug (BS1363)</vt:lpstr>
      <vt:lpstr>Earth connections: Normal operation</vt:lpstr>
      <vt:lpstr>Live wire touches case</vt:lpstr>
      <vt:lpstr>What if there is no Earth wire?</vt:lpstr>
      <vt:lpstr>MCB + RCCB Circuit Breakers</vt:lpstr>
      <vt:lpstr>Circuit breaker arrangement</vt:lpstr>
      <vt:lpstr>Residual Current Circuit Breaker with Overload Protection (RCBO)</vt:lpstr>
      <vt:lpstr>Blackout recovery procedure</vt:lpstr>
      <vt:lpstr>Problem 1: Safety </vt:lpstr>
      <vt:lpstr>Problem 2: Inaccessible onsite breaker</vt:lpstr>
      <vt:lpstr>Problem 3:  Inconvenience of breaker trip</vt:lpstr>
      <vt:lpstr>Solution for RCCB earth-leakage trips</vt:lpstr>
      <vt:lpstr>RCBO trip status + Demo</vt:lpstr>
      <vt:lpstr>Solution for MCB short-circuit trips</vt:lpstr>
      <vt:lpstr>PowerPoint Presentation</vt:lpstr>
      <vt:lpstr>Behaviour State 0</vt:lpstr>
      <vt:lpstr>Behaviour State 1</vt:lpstr>
      <vt:lpstr>Behaviour State 2a</vt:lpstr>
      <vt:lpstr>Behaviour State 2b</vt:lpstr>
      <vt:lpstr>Resistor Overheat Alert</vt:lpstr>
      <vt:lpstr>System weakness</vt:lpstr>
      <vt:lpstr>Test for Earth Leakage without tripping</vt:lpstr>
      <vt:lpstr>If you want to know more?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Yeo Kheng Meng</dc:creator>
  <cp:lastModifiedBy>Yeo Kheng Meng</cp:lastModifiedBy>
  <cp:revision>168</cp:revision>
  <dcterms:created xsi:type="dcterms:W3CDTF">2016-06-23T01:12:38Z</dcterms:created>
  <dcterms:modified xsi:type="dcterms:W3CDTF">2017-08-07T15:35:25Z</dcterms:modified>
</cp:coreProperties>
</file>

<file path=docProps/thumbnail.jpeg>
</file>